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61" autoAdjust="0"/>
    <p:restoredTop sz="94660"/>
  </p:normalViewPr>
  <p:slideViewPr>
    <p:cSldViewPr>
      <p:cViewPr varScale="1">
        <p:scale>
          <a:sx n="59" d="100"/>
          <a:sy n="59" d="100"/>
        </p:scale>
        <p:origin x="1430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6CDD0-F80F-41A8-B2B0-BA897CC0AF2A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00C6B-0058-4572-ABD5-D8D2CE155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9386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00C6B-0058-4572-ABD5-D8D2CE1557B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283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701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575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508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29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843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43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33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183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958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11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922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DB916-0E09-45CA-ACB5-9BDBECCDFE8C}" type="datetimeFigureOut">
              <a:rPr lang="zh-TW" altLang="en-US" smtClean="0"/>
              <a:t>2018/10/12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813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流程圖: 決策 4"/>
          <p:cNvSpPr/>
          <p:nvPr/>
        </p:nvSpPr>
        <p:spPr>
          <a:xfrm>
            <a:off x="368660" y="2123728"/>
            <a:ext cx="4536504" cy="1728192"/>
          </a:xfrm>
          <a:prstGeom prst="flowChartDecision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產前</a:t>
            </a:r>
            <a:r>
              <a:rPr lang="en-US" altLang="zh-TW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周</a:t>
            </a:r>
            <a:r>
              <a:rPr lang="en-US" altLang="zh-TW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/28</a:t>
            </a: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周</a:t>
            </a:r>
            <a:endParaRPr lang="en-US" altLang="zh-TW" sz="2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醫師於診間了解餵養母乳意願</a:t>
            </a:r>
            <a:endParaRPr lang="zh-TW" altLang="en-US" sz="2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7" name="直線單箭頭接點 6"/>
          <p:cNvCxnSpPr>
            <a:stCxn id="2" idx="2"/>
            <a:endCxn id="5" idx="0"/>
          </p:cNvCxnSpPr>
          <p:nvPr/>
        </p:nvCxnSpPr>
        <p:spPr>
          <a:xfrm>
            <a:off x="2636912" y="1914237"/>
            <a:ext cx="0" cy="209491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>
            <a:stCxn id="5" idx="3"/>
            <a:endCxn id="24" idx="1"/>
          </p:cNvCxnSpPr>
          <p:nvPr/>
        </p:nvCxnSpPr>
        <p:spPr>
          <a:xfrm>
            <a:off x="4905164" y="2987824"/>
            <a:ext cx="612068" cy="25771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4941169" y="3059832"/>
            <a:ext cx="4411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是</a:t>
            </a:r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23" name="直線單箭頭接點 22"/>
          <p:cNvCxnSpPr>
            <a:stCxn id="5" idx="2"/>
            <a:endCxn id="43" idx="0"/>
          </p:cNvCxnSpPr>
          <p:nvPr/>
        </p:nvCxnSpPr>
        <p:spPr>
          <a:xfrm>
            <a:off x="2636912" y="3851920"/>
            <a:ext cx="0" cy="288032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2780928" y="3779912"/>
            <a:ext cx="4411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否</a:t>
            </a:r>
          </a:p>
        </p:txBody>
      </p:sp>
      <p:sp>
        <p:nvSpPr>
          <p:cNvPr id="43" name="矩形 42"/>
          <p:cNvSpPr/>
          <p:nvPr/>
        </p:nvSpPr>
        <p:spPr>
          <a:xfrm>
            <a:off x="116632" y="4139952"/>
            <a:ext cx="5040560" cy="11032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產前</a:t>
            </a:r>
            <a:r>
              <a:rPr lang="en-US" altLang="zh-TW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周，由</a:t>
            </a:r>
            <a:r>
              <a: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門診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衛教</a:t>
            </a:r>
            <a:r>
              <a:rPr lang="en-US" altLang="zh-TW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產房護理師將</a:t>
            </a:r>
            <a:r>
              <a:rPr lang="en-US" altLang="zh-TW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SDM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輔助評估表，並簡單說明，先提供產婦</a:t>
            </a:r>
            <a:r>
              <a:rPr lang="en-US" altLang="zh-TW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家人參考</a:t>
            </a:r>
            <a:endParaRPr lang="zh-TW" altLang="en-US" sz="2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692696" y="1331640"/>
            <a:ext cx="3888432" cy="5825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產前，孕產婦及家人尚未決定餵養方式</a:t>
            </a:r>
            <a:endParaRPr lang="zh-TW" altLang="en-US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5517232" y="2699792"/>
            <a:ext cx="1019455" cy="6276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結案</a:t>
            </a:r>
          </a:p>
        </p:txBody>
      </p:sp>
      <p:cxnSp>
        <p:nvCxnSpPr>
          <p:cNvPr id="12" name="直線單箭頭接點 11"/>
          <p:cNvCxnSpPr>
            <a:stCxn id="43" idx="2"/>
            <a:endCxn id="64" idx="0"/>
          </p:cNvCxnSpPr>
          <p:nvPr/>
        </p:nvCxnSpPr>
        <p:spPr>
          <a:xfrm flipH="1">
            <a:off x="2623411" y="5243228"/>
            <a:ext cx="13501" cy="3368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圓角矩形 14"/>
          <p:cNvSpPr/>
          <p:nvPr/>
        </p:nvSpPr>
        <p:spPr>
          <a:xfrm>
            <a:off x="224644" y="7524328"/>
            <a:ext cx="2304256" cy="10801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執行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完全餵母乳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並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進行後續追蹤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836712" y="107504"/>
            <a:ext cx="574480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沒有醫療需求狀況下，</a:t>
            </a:r>
          </a:p>
          <a:p>
            <a:r>
              <a:rPr lang="zh-TW" altLang="en-US" sz="28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生產後的我該如何餵養我的寶寶</a:t>
            </a:r>
            <a:r>
              <a:rPr lang="zh-TW" altLang="en-US" sz="34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？</a:t>
            </a:r>
            <a:endParaRPr lang="zh-TW" altLang="en-US" sz="3400" b="1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188640" y="5580112"/>
            <a:ext cx="4869541" cy="1152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產前</a:t>
            </a:r>
            <a:r>
              <a:rPr lang="en-US" altLang="zh-TW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28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周，由醫療</a:t>
            </a:r>
            <a:r>
              <a: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團隊啟動</a:t>
            </a:r>
            <a:r>
              <a:rPr lang="en-US" altLang="zh-TW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SDM</a:t>
            </a:r>
            <a:endParaRPr lang="zh-TW" altLang="en-US" sz="2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，一對一向孕</a:t>
            </a:r>
            <a:r>
              <a: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產婦及家人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說明</a:t>
            </a:r>
            <a:endParaRPr lang="zh-TW" altLang="en-US" sz="2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764704" y="6948264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同意</a:t>
            </a:r>
          </a:p>
        </p:txBody>
      </p:sp>
      <p:sp>
        <p:nvSpPr>
          <p:cNvPr id="93" name="矩形 92"/>
          <p:cNvSpPr/>
          <p:nvPr/>
        </p:nvSpPr>
        <p:spPr>
          <a:xfrm>
            <a:off x="4077072" y="6948264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不同意</a:t>
            </a:r>
          </a:p>
        </p:txBody>
      </p:sp>
      <p:sp>
        <p:nvSpPr>
          <p:cNvPr id="27" name="流程圖: 決策 26"/>
          <p:cNvSpPr/>
          <p:nvPr/>
        </p:nvSpPr>
        <p:spPr>
          <a:xfrm>
            <a:off x="3176972" y="7452320"/>
            <a:ext cx="1698808" cy="787770"/>
          </a:xfrm>
          <a:prstGeom prst="flowChartDecision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是否</a:t>
            </a:r>
            <a:r>
              <a:rPr lang="zh-TW" altLang="en-US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部分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餵母乳</a:t>
            </a:r>
          </a:p>
        </p:txBody>
      </p:sp>
      <p:sp>
        <p:nvSpPr>
          <p:cNvPr id="28" name="圓角矩形 27"/>
          <p:cNvSpPr/>
          <p:nvPr/>
        </p:nvSpPr>
        <p:spPr>
          <a:xfrm>
            <a:off x="5381124" y="7382236"/>
            <a:ext cx="1375558" cy="12222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執行部分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餵母乳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，部分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餵嬰兒配方奶</a:t>
            </a:r>
          </a:p>
        </p:txBody>
      </p:sp>
      <p:cxnSp>
        <p:nvCxnSpPr>
          <p:cNvPr id="35" name="直線單箭頭接點 34"/>
          <p:cNvCxnSpPr>
            <a:stCxn id="27" idx="3"/>
          </p:cNvCxnSpPr>
          <p:nvPr/>
        </p:nvCxnSpPr>
        <p:spPr>
          <a:xfrm>
            <a:off x="4875780" y="7846205"/>
            <a:ext cx="505344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圓角矩形 40"/>
          <p:cNvSpPr/>
          <p:nvPr/>
        </p:nvSpPr>
        <p:spPr>
          <a:xfrm>
            <a:off x="3104964" y="8532440"/>
            <a:ext cx="1847369" cy="376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完全餵嬰兒配方奶</a:t>
            </a:r>
          </a:p>
        </p:txBody>
      </p:sp>
      <p:cxnSp>
        <p:nvCxnSpPr>
          <p:cNvPr id="44" name="直線單箭頭接點 43"/>
          <p:cNvCxnSpPr>
            <a:stCxn id="27" idx="2"/>
            <a:endCxn id="41" idx="0"/>
          </p:cNvCxnSpPr>
          <p:nvPr/>
        </p:nvCxnSpPr>
        <p:spPr>
          <a:xfrm>
            <a:off x="4026376" y="8240090"/>
            <a:ext cx="2273" cy="292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4923166" y="8240090"/>
            <a:ext cx="4771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是</a:t>
            </a:r>
          </a:p>
        </p:txBody>
      </p:sp>
      <p:sp>
        <p:nvSpPr>
          <p:cNvPr id="46" name="矩形 45"/>
          <p:cNvSpPr/>
          <p:nvPr/>
        </p:nvSpPr>
        <p:spPr>
          <a:xfrm>
            <a:off x="3609020" y="8172400"/>
            <a:ext cx="267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否</a:t>
            </a:r>
          </a:p>
        </p:txBody>
      </p:sp>
      <p:cxnSp>
        <p:nvCxnSpPr>
          <p:cNvPr id="78" name="肘形接點 77"/>
          <p:cNvCxnSpPr>
            <a:stCxn id="64" idx="2"/>
            <a:endCxn id="27" idx="0"/>
          </p:cNvCxnSpPr>
          <p:nvPr/>
        </p:nvCxnSpPr>
        <p:spPr>
          <a:xfrm rot="16200000" flipH="1">
            <a:off x="2964853" y="6390797"/>
            <a:ext cx="720080" cy="1402965"/>
          </a:xfrm>
          <a:prstGeom prst="bentConnector3">
            <a:avLst>
              <a:gd name="adj1" fmla="val 5725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肘形接點 78"/>
          <p:cNvCxnSpPr>
            <a:stCxn id="64" idx="2"/>
            <a:endCxn id="15" idx="0"/>
          </p:cNvCxnSpPr>
          <p:nvPr/>
        </p:nvCxnSpPr>
        <p:spPr>
          <a:xfrm rot="5400000">
            <a:off x="1604048" y="6504965"/>
            <a:ext cx="792088" cy="1246639"/>
          </a:xfrm>
          <a:prstGeom prst="bentConnector3">
            <a:avLst>
              <a:gd name="adj1" fmla="val 5164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73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1">
      <a:majorFont>
        <a:latin typeface="Cooper Black"/>
        <a:ea typeface="標楷體"/>
        <a:cs typeface=""/>
      </a:majorFont>
      <a:minorFont>
        <a:latin typeface="Berlin Sans FB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121</Words>
  <Application>Microsoft Office PowerPoint</Application>
  <PresentationFormat>如螢幕大小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Berlin Sans FB</vt:lpstr>
      <vt:lpstr>Calibri</vt:lpstr>
      <vt:lpstr>Cooper Black</vt:lpstr>
      <vt:lpstr>Office 佈景主題</vt:lpstr>
      <vt:lpstr>PowerPoint 簡報</vt:lpstr>
    </vt:vector>
  </TitlesOfParts>
  <Company>csh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42</cp:revision>
  <cp:lastPrinted>2018-06-06T01:54:21Z</cp:lastPrinted>
  <dcterms:created xsi:type="dcterms:W3CDTF">2016-12-13T02:52:52Z</dcterms:created>
  <dcterms:modified xsi:type="dcterms:W3CDTF">2018-10-12T09:37:41Z</dcterms:modified>
</cp:coreProperties>
</file>